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63" r:id="rId1"/>
  </p:sldMasterIdLst>
  <p:notesMasterIdLst>
    <p:notesMasterId r:id="rId14"/>
  </p:notesMasterIdLst>
  <p:sldIdLst>
    <p:sldId id="256" r:id="rId2"/>
    <p:sldId id="268" r:id="rId3"/>
    <p:sldId id="265" r:id="rId4"/>
    <p:sldId id="266" r:id="rId5"/>
    <p:sldId id="267" r:id="rId6"/>
    <p:sldId id="257" r:id="rId7"/>
    <p:sldId id="258" r:id="rId8"/>
    <p:sldId id="259" r:id="rId9"/>
    <p:sldId id="261" r:id="rId10"/>
    <p:sldId id="262" r:id="rId11"/>
    <p:sldId id="263" r:id="rId12"/>
    <p:sldId id="260"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46" autoAdjust="0"/>
    <p:restoredTop sz="94660"/>
  </p:normalViewPr>
  <p:slideViewPr>
    <p:cSldViewPr snapToGrid="0">
      <p:cViewPr varScale="1">
        <p:scale>
          <a:sx n="74" d="100"/>
          <a:sy n="74" d="100"/>
        </p:scale>
        <p:origin x="534"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C37A485-0CF9-4DCD-BDC4-13BCC8A1D9E2}" type="datetimeFigureOut">
              <a:rPr lang="en-US" smtClean="0"/>
              <a:t>1/15/2019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42D5F48-F434-4D5E-9FA2-B99F6E5C2FE6}" type="slidenum">
              <a:rPr lang="en-US" smtClean="0"/>
              <a:t>‹#›</a:t>
            </a:fld>
            <a:endParaRPr lang="en-US"/>
          </a:p>
        </p:txBody>
      </p:sp>
    </p:spTree>
    <p:extLst>
      <p:ext uri="{BB962C8B-B14F-4D97-AF65-F5344CB8AC3E}">
        <p14:creationId xmlns:p14="http://schemas.microsoft.com/office/powerpoint/2010/main" val="22015742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42D5F48-F434-4D5E-9FA2-B99F6E5C2FE6}" type="slidenum">
              <a:rPr lang="en-US" smtClean="0"/>
              <a:t>1</a:t>
            </a:fld>
            <a:endParaRPr lang="en-US"/>
          </a:p>
        </p:txBody>
      </p:sp>
    </p:spTree>
    <p:extLst>
      <p:ext uri="{BB962C8B-B14F-4D97-AF65-F5344CB8AC3E}">
        <p14:creationId xmlns:p14="http://schemas.microsoft.com/office/powerpoint/2010/main" val="29755598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43E0987-5935-4482-8167-A9CE28DB2FF8}" type="datetime1">
              <a:rPr lang="en-US" smtClean="0"/>
              <a:t>1/15/2019</a:t>
            </a:fld>
            <a:endParaRPr lang="en-US"/>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A71ABC0E-9A70-4FF4-A225-6187CE300FD1}" type="slidenum">
              <a:rPr lang="en-US" smtClean="0"/>
              <a:t>‹#›</a:t>
            </a:fld>
            <a:endParaRPr lang="en-US"/>
          </a:p>
        </p:txBody>
      </p:sp>
    </p:spTree>
    <p:extLst>
      <p:ext uri="{BB962C8B-B14F-4D97-AF65-F5344CB8AC3E}">
        <p14:creationId xmlns:p14="http://schemas.microsoft.com/office/powerpoint/2010/main" val="20551767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3104BAD-42F3-4C2F-ACF1-57C20E630796}" type="datetime1">
              <a:rPr lang="en-US" smtClean="0"/>
              <a:t>1/15/2019</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A71ABC0E-9A70-4FF4-A225-6187CE300FD1}" type="slidenum">
              <a:rPr lang="en-US" smtClean="0"/>
              <a:t>‹#›</a:t>
            </a:fld>
            <a:endParaRPr lang="en-US"/>
          </a:p>
        </p:txBody>
      </p:sp>
    </p:spTree>
    <p:extLst>
      <p:ext uri="{BB962C8B-B14F-4D97-AF65-F5344CB8AC3E}">
        <p14:creationId xmlns:p14="http://schemas.microsoft.com/office/powerpoint/2010/main" val="2969651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24192D2-9677-4997-838B-37EA05488018}" type="datetime1">
              <a:rPr lang="en-US" smtClean="0"/>
              <a:t>1/15/2019</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A71ABC0E-9A70-4FF4-A225-6187CE300FD1}" type="slidenum">
              <a:rPr lang="en-US" smtClean="0"/>
              <a:t>‹#›</a:t>
            </a:fld>
            <a:endParaRPr lang="en-US"/>
          </a:p>
        </p:txBody>
      </p:sp>
    </p:spTree>
    <p:extLst>
      <p:ext uri="{BB962C8B-B14F-4D97-AF65-F5344CB8AC3E}">
        <p14:creationId xmlns:p14="http://schemas.microsoft.com/office/powerpoint/2010/main" val="34569497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07B03B5-EA2F-4155-804A-237636B55271}" type="datetime1">
              <a:rPr lang="en-US" smtClean="0"/>
              <a:t>1/15/2019</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A71ABC0E-9A70-4FF4-A225-6187CE300FD1}" type="slidenum">
              <a:rPr lang="en-US" smtClean="0"/>
              <a:t>‹#›</a:t>
            </a:fld>
            <a:endParaRPr lang="en-US"/>
          </a:p>
        </p:txBody>
      </p:sp>
    </p:spTree>
    <p:extLst>
      <p:ext uri="{BB962C8B-B14F-4D97-AF65-F5344CB8AC3E}">
        <p14:creationId xmlns:p14="http://schemas.microsoft.com/office/powerpoint/2010/main" val="564025756"/>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27A6D413-1E15-4563-9785-2E2D905F3A4C}" type="datetime1">
              <a:rPr lang="en-US" smtClean="0"/>
              <a:t>1/15/2019</a:t>
            </a:fld>
            <a:endParaRPr lang="en-US"/>
          </a:p>
        </p:txBody>
      </p:sp>
      <p:sp>
        <p:nvSpPr>
          <p:cNvPr id="8" name="Footer Placeholder 7"/>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A71ABC0E-9A70-4FF4-A225-6187CE300FD1}" type="slidenum">
              <a:rPr lang="en-US" smtClean="0"/>
              <a:t>‹#›</a:t>
            </a:fld>
            <a:endParaRPr lang="en-US"/>
          </a:p>
        </p:txBody>
      </p:sp>
    </p:spTree>
    <p:extLst>
      <p:ext uri="{BB962C8B-B14F-4D97-AF65-F5344CB8AC3E}">
        <p14:creationId xmlns:p14="http://schemas.microsoft.com/office/powerpoint/2010/main" val="1211077472"/>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071F1B76-6695-4630-B58F-4820E9A06452}" type="datetime1">
              <a:rPr lang="en-US" smtClean="0"/>
              <a:t>1/15/2019</a:t>
            </a:fld>
            <a:endParaRPr lang="en-US"/>
          </a:p>
        </p:txBody>
      </p:sp>
      <p:sp>
        <p:nvSpPr>
          <p:cNvPr id="4" name="Footer Placeholder 3"/>
          <p:cNvSpPr>
            <a:spLocks noGrp="1"/>
          </p:cNvSpPr>
          <p:nvPr>
            <p:ph type="ftr" sz="quarter" idx="11"/>
          </p:nvPr>
        </p:nvSpPr>
        <p:spPr/>
        <p:txBody>
          <a:bodyPr/>
          <a:lstStyle/>
          <a:p>
            <a:endParaRPr 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A71ABC0E-9A70-4FF4-A225-6187CE300FD1}" type="slidenum">
              <a:rPr lang="en-US" smtClean="0"/>
              <a:t>‹#›</a:t>
            </a:fld>
            <a:endParaRPr lang="en-US"/>
          </a:p>
        </p:txBody>
      </p:sp>
    </p:spTree>
    <p:extLst>
      <p:ext uri="{BB962C8B-B14F-4D97-AF65-F5344CB8AC3E}">
        <p14:creationId xmlns:p14="http://schemas.microsoft.com/office/powerpoint/2010/main" val="6300774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593865D-FCDF-4020-9D52-A5A94FEE4237}" type="datetime1">
              <a:rPr lang="en-US" smtClean="0"/>
              <a:t>1/15/2019</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A71ABC0E-9A70-4FF4-A225-6187CE300FD1}" type="slidenum">
              <a:rPr lang="en-US" smtClean="0"/>
              <a:t>‹#›</a:t>
            </a:fld>
            <a:endParaRPr lang="en-US"/>
          </a:p>
        </p:txBody>
      </p:sp>
    </p:spTree>
    <p:extLst>
      <p:ext uri="{BB962C8B-B14F-4D97-AF65-F5344CB8AC3E}">
        <p14:creationId xmlns:p14="http://schemas.microsoft.com/office/powerpoint/2010/main" val="18650880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801A706-1907-4099-9FAA-51130A34A88F}" type="datetime1">
              <a:rPr lang="en-US" smtClean="0"/>
              <a:t>1/15/2019</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A71ABC0E-9A70-4FF4-A225-6187CE300FD1}" type="slidenum">
              <a:rPr lang="en-US" smtClean="0"/>
              <a:t>‹#›</a:t>
            </a:fld>
            <a:endParaRPr lang="en-US"/>
          </a:p>
        </p:txBody>
      </p:sp>
    </p:spTree>
    <p:extLst>
      <p:ext uri="{BB962C8B-B14F-4D97-AF65-F5344CB8AC3E}">
        <p14:creationId xmlns:p14="http://schemas.microsoft.com/office/powerpoint/2010/main" val="1561574204"/>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A246A7B-1724-4A58-9D42-8B3DF2E73D77}" type="datetime1">
              <a:rPr lang="en-US" smtClean="0"/>
              <a:t>1/15/2019</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71ABC0E-9A70-4FF4-A225-6187CE300FD1}" type="slidenum">
              <a:rPr lang="en-US" smtClean="0"/>
              <a:t>‹#›</a:t>
            </a:fld>
            <a:endParaRPr lang="en-US"/>
          </a:p>
        </p:txBody>
      </p:sp>
    </p:spTree>
    <p:extLst>
      <p:ext uri="{BB962C8B-B14F-4D97-AF65-F5344CB8AC3E}">
        <p14:creationId xmlns:p14="http://schemas.microsoft.com/office/powerpoint/2010/main" val="32192112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01ECBFF-D3C7-439B-AEFB-0FF255E5BB7F}" type="datetime1">
              <a:rPr lang="en-US" smtClean="0"/>
              <a:t>1/15/2019</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A71ABC0E-9A70-4FF4-A225-6187CE300FD1}" type="slidenum">
              <a:rPr lang="en-US" smtClean="0"/>
              <a:t>‹#›</a:t>
            </a:fld>
            <a:endParaRPr lang="en-US"/>
          </a:p>
        </p:txBody>
      </p:sp>
    </p:spTree>
    <p:extLst>
      <p:ext uri="{BB962C8B-B14F-4D97-AF65-F5344CB8AC3E}">
        <p14:creationId xmlns:p14="http://schemas.microsoft.com/office/powerpoint/2010/main" val="197683470"/>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01ECBFF-D3C7-439B-AEFB-0FF255E5BB7F}" type="datetime1">
              <a:rPr lang="en-US" smtClean="0"/>
              <a:t>1/15/2019</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A71ABC0E-9A70-4FF4-A225-6187CE300FD1}" type="slidenum">
              <a:rPr lang="en-US" smtClean="0"/>
              <a:t>‹#›</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063678694"/>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801ECBFF-D3C7-439B-AEFB-0FF255E5BB7F}" type="datetime1">
              <a:rPr lang="en-US" smtClean="0"/>
              <a:t>1/15/2019</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71ABC0E-9A70-4FF4-A225-6187CE300FD1}" type="slidenum">
              <a:rPr lang="en-US" smtClean="0"/>
              <a:t>‹#›</a:t>
            </a:fld>
            <a:endParaRPr lang="en-US"/>
          </a:p>
        </p:txBody>
      </p:sp>
    </p:spTree>
    <p:extLst>
      <p:ext uri="{BB962C8B-B14F-4D97-AF65-F5344CB8AC3E}">
        <p14:creationId xmlns:p14="http://schemas.microsoft.com/office/powerpoint/2010/main" val="2659296087"/>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801ECBFF-D3C7-439B-AEFB-0FF255E5BB7F}" type="datetime1">
              <a:rPr lang="en-US" smtClean="0"/>
              <a:t>1/15/2019</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71ABC0E-9A70-4FF4-A225-6187CE300FD1}" type="slidenum">
              <a:rPr lang="en-US" smtClean="0"/>
              <a:t>‹#›</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093743256"/>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801ECBFF-D3C7-439B-AEFB-0FF255E5BB7F}" type="datetime1">
              <a:rPr lang="en-US" smtClean="0"/>
              <a:t>1/15/2019</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71ABC0E-9A70-4FF4-A225-6187CE300FD1}" type="slidenum">
              <a:rPr lang="en-US" smtClean="0"/>
              <a:t>‹#›</a:t>
            </a:fld>
            <a:endParaRPr lang="en-US"/>
          </a:p>
        </p:txBody>
      </p:sp>
    </p:spTree>
    <p:extLst>
      <p:ext uri="{BB962C8B-B14F-4D97-AF65-F5344CB8AC3E}">
        <p14:creationId xmlns:p14="http://schemas.microsoft.com/office/powerpoint/2010/main" val="59004896"/>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78B9A81-23B5-4C0B-AB38-12B9AC9CD785}" type="datetime1">
              <a:rPr lang="en-US" smtClean="0"/>
              <a:t>1/15/2019</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A71ABC0E-9A70-4FF4-A225-6187CE300FD1}" type="slidenum">
              <a:rPr lang="en-US" smtClean="0"/>
              <a:t>‹#›</a:t>
            </a:fld>
            <a:endParaRPr lang="en-US"/>
          </a:p>
        </p:txBody>
      </p:sp>
    </p:spTree>
    <p:extLst>
      <p:ext uri="{BB962C8B-B14F-4D97-AF65-F5344CB8AC3E}">
        <p14:creationId xmlns:p14="http://schemas.microsoft.com/office/powerpoint/2010/main" val="36120941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A19780C-A921-4FD1-BD6E-26CA80C93D22}" type="datetime1">
              <a:rPr lang="en-US" smtClean="0"/>
              <a:t>1/15/2019</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A71ABC0E-9A70-4FF4-A225-6187CE300FD1}" type="slidenum">
              <a:rPr lang="en-US" smtClean="0"/>
              <a:t>‹#›</a:t>
            </a:fld>
            <a:endParaRPr lang="en-US"/>
          </a:p>
        </p:txBody>
      </p:sp>
    </p:spTree>
    <p:extLst>
      <p:ext uri="{BB962C8B-B14F-4D97-AF65-F5344CB8AC3E}">
        <p14:creationId xmlns:p14="http://schemas.microsoft.com/office/powerpoint/2010/main" val="10181322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801ECBFF-D3C7-439B-AEFB-0FF255E5BB7F}" type="datetime1">
              <a:rPr lang="en-US" smtClean="0"/>
              <a:t>1/15/2019</a:t>
            </a:fld>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A71ABC0E-9A70-4FF4-A225-6187CE300FD1}" type="slidenum">
              <a:rPr lang="en-US" smtClean="0"/>
              <a:t>‹#›</a:t>
            </a:fld>
            <a:endParaRPr lang="en-US"/>
          </a:p>
        </p:txBody>
      </p:sp>
    </p:spTree>
    <p:extLst>
      <p:ext uri="{BB962C8B-B14F-4D97-AF65-F5344CB8AC3E}">
        <p14:creationId xmlns:p14="http://schemas.microsoft.com/office/powerpoint/2010/main" val="2271893491"/>
      </p:ext>
    </p:extLst>
  </p:cSld>
  <p:clrMap bg1="lt1" tx1="dk1" bg2="lt2" tx2="dk2" accent1="accent1" accent2="accent2" accent3="accent3" accent4="accent4" accent5="accent5" accent6="accent6" hlink="hlink" folHlink="folHlink"/>
  <p:sldLayoutIdLst>
    <p:sldLayoutId id="2147483864" r:id="rId1"/>
    <p:sldLayoutId id="2147483865" r:id="rId2"/>
    <p:sldLayoutId id="2147483866" r:id="rId3"/>
    <p:sldLayoutId id="2147483867" r:id="rId4"/>
    <p:sldLayoutId id="2147483868" r:id="rId5"/>
    <p:sldLayoutId id="2147483869" r:id="rId6"/>
    <p:sldLayoutId id="2147483870" r:id="rId7"/>
    <p:sldLayoutId id="2147483871" r:id="rId8"/>
    <p:sldLayoutId id="2147483872" r:id="rId9"/>
    <p:sldLayoutId id="2147483873" r:id="rId10"/>
    <p:sldLayoutId id="2147483874" r:id="rId11"/>
    <p:sldLayoutId id="2147483875" r:id="rId12"/>
    <p:sldLayoutId id="2147483876" r:id="rId13"/>
    <p:sldLayoutId id="2147483877" r:id="rId14"/>
    <p:sldLayoutId id="2147483878" r:id="rId15"/>
    <p:sldLayoutId id="2147483879" r:id="rId16"/>
  </p:sldLayoutIdLst>
  <p:hf hdr="0" ftr="0" dt="0"/>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Proposal to adopt the Electronic Health Records</a:t>
            </a:r>
            <a:endParaRPr lang="en-US" dirty="0"/>
          </a:p>
        </p:txBody>
      </p:sp>
      <p:sp>
        <p:nvSpPr>
          <p:cNvPr id="3" name="Subtitle 2"/>
          <p:cNvSpPr>
            <a:spLocks noGrp="1"/>
          </p:cNvSpPr>
          <p:nvPr>
            <p:ph type="subTitle" idx="1"/>
          </p:nvPr>
        </p:nvSpPr>
        <p:spPr/>
        <p:txBody>
          <a:bodyPr>
            <a:normAutofit lnSpcReduction="10000"/>
          </a:bodyPr>
          <a:lstStyle/>
          <a:p>
            <a:r>
              <a:rPr lang="en-US" dirty="0" smtClean="0"/>
              <a:t>Name</a:t>
            </a:r>
          </a:p>
          <a:p>
            <a:r>
              <a:rPr lang="en-US" dirty="0" smtClean="0"/>
              <a:t>Institution</a:t>
            </a:r>
          </a:p>
          <a:p>
            <a:r>
              <a:rPr lang="en-US" dirty="0" smtClean="0"/>
              <a:t>Date </a:t>
            </a:r>
            <a:endParaRPr lang="en-US" dirty="0"/>
          </a:p>
        </p:txBody>
      </p:sp>
      <p:sp>
        <p:nvSpPr>
          <p:cNvPr id="4" name="Slide Number Placeholder 3"/>
          <p:cNvSpPr>
            <a:spLocks noGrp="1"/>
          </p:cNvSpPr>
          <p:nvPr>
            <p:ph type="sldNum" sz="quarter" idx="12"/>
          </p:nvPr>
        </p:nvSpPr>
        <p:spPr/>
        <p:txBody>
          <a:bodyPr/>
          <a:lstStyle/>
          <a:p>
            <a:fld id="{A71ABC0E-9A70-4FF4-A225-6187CE300FD1}" type="slidenum">
              <a:rPr lang="en-US" smtClean="0"/>
              <a:t>1</a:t>
            </a:fld>
            <a:endParaRPr lang="en-US"/>
          </a:p>
        </p:txBody>
      </p:sp>
    </p:spTree>
    <p:extLst>
      <p:ext uri="{BB962C8B-B14F-4D97-AF65-F5344CB8AC3E}">
        <p14:creationId xmlns:p14="http://schemas.microsoft.com/office/powerpoint/2010/main" val="200701434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technology researched</a:t>
            </a:r>
            <a:endParaRPr lang="en-US" dirty="0"/>
          </a:p>
        </p:txBody>
      </p:sp>
      <p:sp>
        <p:nvSpPr>
          <p:cNvPr id="3" name="Content Placeholder 2"/>
          <p:cNvSpPr>
            <a:spLocks noGrp="1"/>
          </p:cNvSpPr>
          <p:nvPr>
            <p:ph idx="1"/>
          </p:nvPr>
        </p:nvSpPr>
        <p:spPr/>
        <p:txBody>
          <a:bodyPr/>
          <a:lstStyle/>
          <a:p>
            <a:pPr lvl="0" fontAlgn="base"/>
            <a:r>
              <a:rPr lang="en-US" dirty="0" smtClean="0"/>
              <a:t>The following are the different types of technological trends I researched on:</a:t>
            </a:r>
          </a:p>
          <a:p>
            <a:pPr lvl="2" fontAlgn="base">
              <a:buFont typeface="Wingdings" panose="05000000000000000000" pitchFamily="2" charset="2"/>
              <a:buChar char="ü"/>
            </a:pPr>
            <a:r>
              <a:rPr lang="en-US" dirty="0" smtClean="0"/>
              <a:t>Telemedicine</a:t>
            </a:r>
            <a:endParaRPr lang="en-US" dirty="0"/>
          </a:p>
          <a:p>
            <a:pPr lvl="2" fontAlgn="base">
              <a:buFont typeface="Wingdings" panose="05000000000000000000" pitchFamily="2" charset="2"/>
              <a:buChar char="ü"/>
            </a:pPr>
            <a:r>
              <a:rPr lang="en-US" dirty="0"/>
              <a:t>Optical imagery for diagnosing disease</a:t>
            </a:r>
          </a:p>
          <a:p>
            <a:pPr lvl="2" fontAlgn="base">
              <a:buFont typeface="Wingdings" panose="05000000000000000000" pitchFamily="2" charset="2"/>
              <a:buChar char="ü"/>
            </a:pPr>
            <a:r>
              <a:rPr lang="en-US" dirty="0"/>
              <a:t>Electronic health records</a:t>
            </a:r>
          </a:p>
          <a:p>
            <a:pPr lvl="2" fontAlgn="base">
              <a:buFont typeface="Wingdings" panose="05000000000000000000" pitchFamily="2" charset="2"/>
              <a:buChar char="ü"/>
            </a:pPr>
            <a:r>
              <a:rPr lang="en-US" dirty="0"/>
              <a:t>Telehealth</a:t>
            </a:r>
          </a:p>
          <a:p>
            <a:endParaRPr lang="en-US" dirty="0"/>
          </a:p>
        </p:txBody>
      </p:sp>
      <p:sp>
        <p:nvSpPr>
          <p:cNvPr id="4" name="Slide Number Placeholder 3"/>
          <p:cNvSpPr>
            <a:spLocks noGrp="1"/>
          </p:cNvSpPr>
          <p:nvPr>
            <p:ph type="sldNum" sz="quarter" idx="12"/>
          </p:nvPr>
        </p:nvSpPr>
        <p:spPr/>
        <p:txBody>
          <a:bodyPr/>
          <a:lstStyle/>
          <a:p>
            <a:fld id="{A71ABC0E-9A70-4FF4-A225-6187CE300FD1}" type="slidenum">
              <a:rPr lang="en-US" smtClean="0"/>
              <a:t>2</a:t>
            </a:fld>
            <a:endParaRPr lang="en-US"/>
          </a:p>
        </p:txBody>
      </p:sp>
    </p:spTree>
    <p:extLst>
      <p:ext uri="{BB962C8B-B14F-4D97-AF65-F5344CB8AC3E}">
        <p14:creationId xmlns:p14="http://schemas.microsoft.com/office/powerpoint/2010/main" val="53445646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Electronic Health Records</a:t>
            </a:r>
            <a:endParaRPr lang="en-US" dirty="0"/>
          </a:p>
        </p:txBody>
      </p:sp>
      <p:sp>
        <p:nvSpPr>
          <p:cNvPr id="7" name="Content Placeholder 6"/>
          <p:cNvSpPr>
            <a:spLocks noGrp="1"/>
          </p:cNvSpPr>
          <p:nvPr>
            <p:ph idx="1"/>
          </p:nvPr>
        </p:nvSpPr>
        <p:spPr/>
        <p:txBody>
          <a:bodyPr>
            <a:normAutofit/>
          </a:bodyPr>
          <a:lstStyle/>
          <a:p>
            <a:r>
              <a:rPr lang="en-US" dirty="0" smtClean="0"/>
              <a:t>I choose the Electronic health records for my study.</a:t>
            </a:r>
          </a:p>
          <a:p>
            <a:r>
              <a:rPr lang="en-US" dirty="0" smtClean="0"/>
              <a:t>Electronic Health records entails storing </a:t>
            </a:r>
            <a:r>
              <a:rPr lang="en-US" dirty="0"/>
              <a:t>health data in soft copy, in other words digital storage of data that can be automated and accessed in all health centers by health practitioners (</a:t>
            </a:r>
            <a:r>
              <a:rPr lang="en-US" dirty="0" err="1"/>
              <a:t>Jha</a:t>
            </a:r>
            <a:r>
              <a:rPr lang="en-US" dirty="0"/>
              <a:t>, et al., 2009).</a:t>
            </a:r>
          </a:p>
          <a:p>
            <a:r>
              <a:rPr lang="en-US" dirty="0"/>
              <a:t>This information can be stored in a cloud to control access and make it available to professional practitioners.</a:t>
            </a:r>
          </a:p>
          <a:p>
            <a:r>
              <a:rPr lang="en-US" dirty="0"/>
              <a:t>It makes it easier for other stakeholders when it comes to government institutions and NGO’s accessing the information for budgeting and decision making processes. </a:t>
            </a:r>
            <a:endParaRPr lang="en-US" dirty="0" smtClean="0"/>
          </a:p>
        </p:txBody>
      </p:sp>
      <p:sp>
        <p:nvSpPr>
          <p:cNvPr id="8" name="Slide Number Placeholder 7"/>
          <p:cNvSpPr>
            <a:spLocks noGrp="1"/>
          </p:cNvSpPr>
          <p:nvPr>
            <p:ph type="sldNum" sz="quarter" idx="12"/>
          </p:nvPr>
        </p:nvSpPr>
        <p:spPr/>
        <p:txBody>
          <a:bodyPr/>
          <a:lstStyle/>
          <a:p>
            <a:fld id="{A71ABC0E-9A70-4FF4-A225-6187CE300FD1}" type="slidenum">
              <a:rPr lang="en-US" smtClean="0"/>
              <a:t>3</a:t>
            </a:fld>
            <a:endParaRPr lang="en-US"/>
          </a:p>
        </p:txBody>
      </p:sp>
    </p:spTree>
    <p:extLst>
      <p:ext uri="{BB962C8B-B14F-4D97-AF65-F5344CB8AC3E}">
        <p14:creationId xmlns:p14="http://schemas.microsoft.com/office/powerpoint/2010/main" val="244477743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Effect of adoption of EHRs </a:t>
            </a:r>
            <a:r>
              <a:rPr lang="en-US" b="1" dirty="0"/>
              <a:t>on the Health Care Industry </a:t>
            </a:r>
            <a:endParaRPr lang="en-US" dirty="0"/>
          </a:p>
        </p:txBody>
      </p:sp>
      <p:sp>
        <p:nvSpPr>
          <p:cNvPr id="3" name="Content Placeholder 2"/>
          <p:cNvSpPr>
            <a:spLocks noGrp="1"/>
          </p:cNvSpPr>
          <p:nvPr>
            <p:ph idx="1"/>
          </p:nvPr>
        </p:nvSpPr>
        <p:spPr/>
        <p:txBody>
          <a:bodyPr>
            <a:normAutofit/>
          </a:bodyPr>
          <a:lstStyle/>
          <a:p>
            <a:r>
              <a:rPr lang="en-US" dirty="0" smtClean="0"/>
              <a:t>Its effect on health care include reliability of health information on time to all health institutions and people involved, consolidation of this data brings the team to work towards a common agenda on health improvement, research because everyone can access information on time.</a:t>
            </a:r>
          </a:p>
          <a:p>
            <a:r>
              <a:rPr lang="en-US" dirty="0" smtClean="0"/>
              <a:t>For future reference and keeping of patients records, as they undergo health evaluation programs and treatment (Blumenthal, &amp; </a:t>
            </a:r>
            <a:r>
              <a:rPr lang="en-US" dirty="0" err="1" smtClean="0"/>
              <a:t>Tavenner</a:t>
            </a:r>
            <a:r>
              <a:rPr lang="en-US" dirty="0" smtClean="0"/>
              <a:t>, 2010).</a:t>
            </a:r>
            <a:endParaRPr lang="en-US" dirty="0"/>
          </a:p>
        </p:txBody>
      </p:sp>
      <p:sp>
        <p:nvSpPr>
          <p:cNvPr id="4" name="Slide Number Placeholder 3"/>
          <p:cNvSpPr>
            <a:spLocks noGrp="1"/>
          </p:cNvSpPr>
          <p:nvPr>
            <p:ph type="sldNum" sz="quarter" idx="12"/>
          </p:nvPr>
        </p:nvSpPr>
        <p:spPr/>
        <p:txBody>
          <a:bodyPr/>
          <a:lstStyle/>
          <a:p>
            <a:fld id="{A71ABC0E-9A70-4FF4-A225-6187CE300FD1}" type="slidenum">
              <a:rPr lang="en-US" smtClean="0"/>
              <a:t>4</a:t>
            </a:fld>
            <a:endParaRPr lang="en-US"/>
          </a:p>
        </p:txBody>
      </p:sp>
    </p:spTree>
    <p:extLst>
      <p:ext uri="{BB962C8B-B14F-4D97-AF65-F5344CB8AC3E}">
        <p14:creationId xmlns:p14="http://schemas.microsoft.com/office/powerpoint/2010/main" val="133459052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Benefits </a:t>
            </a:r>
            <a:r>
              <a:rPr lang="en-US" b="1" dirty="0"/>
              <a:t>of </a:t>
            </a:r>
            <a:r>
              <a:rPr lang="en-US" b="1" dirty="0" smtClean="0"/>
              <a:t>adopting Electronic Health records</a:t>
            </a:r>
            <a:endParaRPr lang="en-US" dirty="0"/>
          </a:p>
        </p:txBody>
      </p:sp>
      <p:sp>
        <p:nvSpPr>
          <p:cNvPr id="3" name="Content Placeholder 2"/>
          <p:cNvSpPr>
            <a:spLocks noGrp="1"/>
          </p:cNvSpPr>
          <p:nvPr>
            <p:ph idx="1"/>
          </p:nvPr>
        </p:nvSpPr>
        <p:spPr/>
        <p:txBody>
          <a:bodyPr>
            <a:normAutofit/>
          </a:bodyPr>
          <a:lstStyle/>
          <a:p>
            <a:pPr marL="0" indent="0">
              <a:buNone/>
            </a:pPr>
            <a:r>
              <a:rPr lang="en-US" dirty="0"/>
              <a:t>Benefits include the following:-</a:t>
            </a:r>
          </a:p>
          <a:p>
            <a:pPr lvl="1">
              <a:buFont typeface="Wingdings" panose="05000000000000000000" pitchFamily="2" charset="2"/>
              <a:buChar char="v"/>
            </a:pPr>
            <a:r>
              <a:rPr lang="en-US" dirty="0"/>
              <a:t>Data can be used for research to improve the health sector.</a:t>
            </a:r>
          </a:p>
          <a:p>
            <a:pPr lvl="1">
              <a:buFont typeface="Wingdings" panose="05000000000000000000" pitchFamily="2" charset="2"/>
              <a:buChar char="v"/>
            </a:pPr>
            <a:r>
              <a:rPr lang="en-US" dirty="0"/>
              <a:t>Ensures confidentiality of data in reference to patient’s health conditions.</a:t>
            </a:r>
          </a:p>
          <a:p>
            <a:pPr lvl="1">
              <a:buFont typeface="Wingdings" panose="05000000000000000000" pitchFamily="2" charset="2"/>
              <a:buChar char="v"/>
            </a:pPr>
            <a:r>
              <a:rPr lang="en-US" dirty="0"/>
              <a:t>Very relevant to education sector for curriculum improvements, research and reference for case studies.</a:t>
            </a:r>
          </a:p>
          <a:p>
            <a:pPr lvl="1">
              <a:buFont typeface="Wingdings" panose="05000000000000000000" pitchFamily="2" charset="2"/>
              <a:buChar char="v"/>
            </a:pPr>
            <a:r>
              <a:rPr lang="en-US" dirty="0"/>
              <a:t>Timely delivery of health services, improved performance and efficiency due to timely availability of data to everyone at the same time.</a:t>
            </a:r>
          </a:p>
          <a:p>
            <a:pPr lvl="1">
              <a:buFont typeface="Wingdings" panose="05000000000000000000" pitchFamily="2" charset="2"/>
              <a:buChar char="v"/>
            </a:pPr>
            <a:r>
              <a:rPr lang="en-US" dirty="0"/>
              <a:t>Makes budgeting of health sector easier</a:t>
            </a:r>
            <a:r>
              <a:rPr lang="en-US" dirty="0" smtClean="0"/>
              <a:t>.</a:t>
            </a:r>
            <a:endParaRPr lang="en-US" dirty="0"/>
          </a:p>
        </p:txBody>
      </p:sp>
      <p:sp>
        <p:nvSpPr>
          <p:cNvPr id="4" name="Slide Number Placeholder 3"/>
          <p:cNvSpPr>
            <a:spLocks noGrp="1"/>
          </p:cNvSpPr>
          <p:nvPr>
            <p:ph type="sldNum" sz="quarter" idx="12"/>
          </p:nvPr>
        </p:nvSpPr>
        <p:spPr/>
        <p:txBody>
          <a:bodyPr/>
          <a:lstStyle/>
          <a:p>
            <a:fld id="{A71ABC0E-9A70-4FF4-A225-6187CE300FD1}" type="slidenum">
              <a:rPr lang="en-US" smtClean="0"/>
              <a:t>5</a:t>
            </a:fld>
            <a:endParaRPr lang="en-US"/>
          </a:p>
        </p:txBody>
      </p:sp>
    </p:spTree>
    <p:extLst>
      <p:ext uri="{BB962C8B-B14F-4D97-AF65-F5344CB8AC3E}">
        <p14:creationId xmlns:p14="http://schemas.microsoft.com/office/powerpoint/2010/main" val="172678338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Privacy </a:t>
            </a:r>
            <a:r>
              <a:rPr lang="en-US" b="1" dirty="0"/>
              <a:t>Risks </a:t>
            </a:r>
            <a:r>
              <a:rPr lang="en-US" b="1" dirty="0" smtClean="0"/>
              <a:t>Involved</a:t>
            </a:r>
            <a:endParaRPr lang="en-US" dirty="0"/>
          </a:p>
        </p:txBody>
      </p:sp>
      <p:sp>
        <p:nvSpPr>
          <p:cNvPr id="3" name="Content Placeholder 2"/>
          <p:cNvSpPr>
            <a:spLocks noGrp="1"/>
          </p:cNvSpPr>
          <p:nvPr>
            <p:ph idx="1"/>
          </p:nvPr>
        </p:nvSpPr>
        <p:spPr/>
        <p:txBody>
          <a:bodyPr>
            <a:normAutofit/>
          </a:bodyPr>
          <a:lstStyle/>
          <a:p>
            <a:r>
              <a:rPr lang="en-US" dirty="0"/>
              <a:t>Implementation of the electronic health records is minimal in the modern world but is exposed to several risks. The risk of in appropriate access which occurs through unauthorized user gains access to the electronic Health Records (EHR) and when an authorized user actually violate the appropriate use conditions. The risk of record tampering where the information is changed from the user’s side. The risk of record loss as a result of natural catastrophes where the technology may become obsolete and risk of record degradation. Moreover, hacking the electronic health records possess a great risk to the organization. It is the primary responsibility of organizations to ensure that customer information is very secure (</a:t>
            </a:r>
            <a:r>
              <a:rPr lang="en-US" dirty="0" err="1"/>
              <a:t>Jha</a:t>
            </a:r>
            <a:r>
              <a:rPr lang="en-US" dirty="0"/>
              <a:t> et al., 2009).</a:t>
            </a:r>
          </a:p>
        </p:txBody>
      </p:sp>
      <p:sp>
        <p:nvSpPr>
          <p:cNvPr id="4" name="Slide Number Placeholder 3"/>
          <p:cNvSpPr>
            <a:spLocks noGrp="1"/>
          </p:cNvSpPr>
          <p:nvPr>
            <p:ph type="sldNum" sz="quarter" idx="12"/>
          </p:nvPr>
        </p:nvSpPr>
        <p:spPr/>
        <p:txBody>
          <a:bodyPr/>
          <a:lstStyle/>
          <a:p>
            <a:fld id="{A71ABC0E-9A70-4FF4-A225-6187CE300FD1}" type="slidenum">
              <a:rPr lang="en-US" smtClean="0"/>
              <a:t>6</a:t>
            </a:fld>
            <a:endParaRPr lang="en-US"/>
          </a:p>
        </p:txBody>
      </p:sp>
    </p:spTree>
    <p:extLst>
      <p:ext uri="{BB962C8B-B14F-4D97-AF65-F5344CB8AC3E}">
        <p14:creationId xmlns:p14="http://schemas.microsoft.com/office/powerpoint/2010/main" val="392922137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Security Safeguards on security risks</a:t>
            </a:r>
            <a:endParaRPr lang="en-US" dirty="0"/>
          </a:p>
        </p:txBody>
      </p:sp>
      <p:sp>
        <p:nvSpPr>
          <p:cNvPr id="3" name="Content Placeholder 2"/>
          <p:cNvSpPr>
            <a:spLocks noGrp="1"/>
          </p:cNvSpPr>
          <p:nvPr>
            <p:ph idx="1"/>
          </p:nvPr>
        </p:nvSpPr>
        <p:spPr/>
        <p:txBody>
          <a:bodyPr>
            <a:normAutofit/>
          </a:bodyPr>
          <a:lstStyle/>
          <a:p>
            <a:r>
              <a:rPr lang="en-US" dirty="0" smtClean="0"/>
              <a:t>There is need to ensure that the Electronic health records are safe guarded. The organizations must ensure that they submit patients information in secure connections the moment receiver authenticates them hence are stored encrypted. Such would keep the hackers from tampering with information due to secure connections unlike in unsecure connections where there is some loopholes. </a:t>
            </a:r>
          </a:p>
          <a:p>
            <a:r>
              <a:rPr lang="en-US" dirty="0" smtClean="0"/>
              <a:t>Prior to developing the electronic health records, the developers are usually trained in HIPAA regulations in regard to patient privacy. It is necessary because they understand the need to craft systems that would allow all communications between users encrypted through the SSL certificates that enable to track information stored in the servers, all login information among others (Choi et al., 2006).</a:t>
            </a:r>
          </a:p>
          <a:p>
            <a:endParaRPr lang="en-US" dirty="0"/>
          </a:p>
        </p:txBody>
      </p:sp>
      <p:sp>
        <p:nvSpPr>
          <p:cNvPr id="4" name="Slide Number Placeholder 3"/>
          <p:cNvSpPr>
            <a:spLocks noGrp="1"/>
          </p:cNvSpPr>
          <p:nvPr>
            <p:ph type="sldNum" sz="quarter" idx="12"/>
          </p:nvPr>
        </p:nvSpPr>
        <p:spPr/>
        <p:txBody>
          <a:bodyPr/>
          <a:lstStyle/>
          <a:p>
            <a:fld id="{A71ABC0E-9A70-4FF4-A225-6187CE300FD1}" type="slidenum">
              <a:rPr lang="en-US" smtClean="0"/>
              <a:t>7</a:t>
            </a:fld>
            <a:endParaRPr lang="en-US"/>
          </a:p>
        </p:txBody>
      </p:sp>
    </p:spTree>
    <p:extLst>
      <p:ext uri="{BB962C8B-B14F-4D97-AF65-F5344CB8AC3E}">
        <p14:creationId xmlns:p14="http://schemas.microsoft.com/office/powerpoint/2010/main" val="149711206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Strategies for Evaluating the Effectiveness of the safeguards</a:t>
            </a:r>
            <a:endParaRPr lang="en-US" dirty="0"/>
          </a:p>
        </p:txBody>
      </p:sp>
      <p:sp>
        <p:nvSpPr>
          <p:cNvPr id="3" name="Content Placeholder 2"/>
          <p:cNvSpPr>
            <a:spLocks noGrp="1"/>
          </p:cNvSpPr>
          <p:nvPr>
            <p:ph idx="1"/>
          </p:nvPr>
        </p:nvSpPr>
        <p:spPr/>
        <p:txBody>
          <a:bodyPr>
            <a:normAutofit/>
          </a:bodyPr>
          <a:lstStyle/>
          <a:p>
            <a:r>
              <a:rPr lang="en-US" dirty="0" smtClean="0"/>
              <a:t>Maximize engagement through investing in communications which calls for role diversity, creating a 24 hour 7 day shift patterns, time pressure as well as the work.it is because the scale of implementations entails not just training announcements or even blasts but need to respond to the stakeholders in timely, customized messages, tactics as well as proper timings (Angst et al. 2009).</a:t>
            </a:r>
          </a:p>
          <a:p>
            <a:r>
              <a:rPr lang="en-US" dirty="0" smtClean="0"/>
              <a:t>The need to craft an understanding in the case for EHR implementation as a strategic, patient-focused initiative not just a technical effort.</a:t>
            </a:r>
          </a:p>
          <a:p>
            <a:r>
              <a:rPr lang="en-US" dirty="0" smtClean="0"/>
              <a:t>Craft as well as maintain alignment with leaders that champion the EHR initiate. It is because such would see the full implementation of the EHR program because the necessary attention required is accorded whenever support is attained (Kay, 2006). </a:t>
            </a:r>
            <a:endParaRPr lang="en-US" dirty="0"/>
          </a:p>
        </p:txBody>
      </p:sp>
      <p:sp>
        <p:nvSpPr>
          <p:cNvPr id="4" name="Slide Number Placeholder 3"/>
          <p:cNvSpPr>
            <a:spLocks noGrp="1"/>
          </p:cNvSpPr>
          <p:nvPr>
            <p:ph type="sldNum" sz="quarter" idx="12"/>
          </p:nvPr>
        </p:nvSpPr>
        <p:spPr/>
        <p:txBody>
          <a:bodyPr/>
          <a:lstStyle/>
          <a:p>
            <a:fld id="{A71ABC0E-9A70-4FF4-A225-6187CE300FD1}" type="slidenum">
              <a:rPr lang="en-US" smtClean="0"/>
              <a:t>8</a:t>
            </a:fld>
            <a:endParaRPr lang="en-US"/>
          </a:p>
        </p:txBody>
      </p:sp>
    </p:spTree>
    <p:extLst>
      <p:ext uri="{BB962C8B-B14F-4D97-AF65-F5344CB8AC3E}">
        <p14:creationId xmlns:p14="http://schemas.microsoft.com/office/powerpoint/2010/main" val="216749388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Management Responsibility</a:t>
            </a:r>
            <a:endParaRPr lang="en-US" dirty="0"/>
          </a:p>
        </p:txBody>
      </p:sp>
      <p:sp>
        <p:nvSpPr>
          <p:cNvPr id="3" name="Content Placeholder 2"/>
          <p:cNvSpPr>
            <a:spLocks noGrp="1"/>
          </p:cNvSpPr>
          <p:nvPr>
            <p:ph idx="1"/>
          </p:nvPr>
        </p:nvSpPr>
        <p:spPr/>
        <p:txBody>
          <a:bodyPr>
            <a:normAutofit lnSpcReduction="10000"/>
          </a:bodyPr>
          <a:lstStyle/>
          <a:p>
            <a:r>
              <a:rPr lang="en-US" dirty="0" smtClean="0"/>
              <a:t>The managers are charged with the responsibility of offering administrative services that aid in the completion of the projective objectives. Such is to ensure that patients are not kept waiting by physicians unnecessarily. They are tasked with supervising the EHR implementation specialists as well as ensuring proper trainings and interactions with staff and physicians are enhanced appropriately (Middleton, et al., 2013).</a:t>
            </a:r>
          </a:p>
          <a:p>
            <a:r>
              <a:rPr lang="en-US" dirty="0" smtClean="0"/>
              <a:t>Managers are charged with the responsibility of coordinating and scheduling physician’s office responsibilities. Such includes trainings, technical assessments, and activities programs among other roles with the primary objective of ensuring that EHR objectives and deliverables are attained. Moreover, the managers manage the issue logs, resolutions mechanisms, provide status updates to the directors of Quality and identify risks to the project success. </a:t>
            </a:r>
            <a:endParaRPr lang="en-US" dirty="0"/>
          </a:p>
        </p:txBody>
      </p:sp>
      <p:sp>
        <p:nvSpPr>
          <p:cNvPr id="4" name="Slide Number Placeholder 3"/>
          <p:cNvSpPr>
            <a:spLocks noGrp="1"/>
          </p:cNvSpPr>
          <p:nvPr>
            <p:ph type="sldNum" sz="quarter" idx="12"/>
          </p:nvPr>
        </p:nvSpPr>
        <p:spPr/>
        <p:txBody>
          <a:bodyPr/>
          <a:lstStyle/>
          <a:p>
            <a:fld id="{A71ABC0E-9A70-4FF4-A225-6187CE300FD1}" type="slidenum">
              <a:rPr lang="en-US" smtClean="0"/>
              <a:t>9</a:t>
            </a:fld>
            <a:endParaRPr lang="en-US"/>
          </a:p>
        </p:txBody>
      </p:sp>
    </p:spTree>
    <p:extLst>
      <p:ext uri="{BB962C8B-B14F-4D97-AF65-F5344CB8AC3E}">
        <p14:creationId xmlns:p14="http://schemas.microsoft.com/office/powerpoint/2010/main" val="344195097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Explain What Impact the Technology Trend has on Other Users </a:t>
            </a:r>
            <a:endParaRPr lang="en-US" dirty="0"/>
          </a:p>
        </p:txBody>
      </p:sp>
      <p:sp>
        <p:nvSpPr>
          <p:cNvPr id="3" name="Content Placeholder 2"/>
          <p:cNvSpPr>
            <a:spLocks noGrp="1"/>
          </p:cNvSpPr>
          <p:nvPr>
            <p:ph idx="1"/>
          </p:nvPr>
        </p:nvSpPr>
        <p:spPr/>
        <p:txBody>
          <a:bodyPr>
            <a:normAutofit lnSpcReduction="10000"/>
          </a:bodyPr>
          <a:lstStyle/>
          <a:p>
            <a:r>
              <a:rPr lang="en-US" dirty="0" smtClean="0"/>
              <a:t>Electronic health records aid in increasing the effectiveness as well as efficiency in the healthcare.it is because the patients’ health information is centralized hence the doctors and other physicians do not keep asking patients about their health history. They offer increased patient care as they contain all information in regard to the patient (Gottesman et al., 2013).</a:t>
            </a:r>
          </a:p>
          <a:p>
            <a:r>
              <a:rPr lang="en-US" dirty="0" smtClean="0"/>
              <a:t>The EHRs provide are quite clear hence the patient’s given access to the medical records are in position to read them. Initially, the healthcare used the paper records that were not clear hence the patients could not understand at times. The paper technology is also quite expensive to use particularly when moving patients data from one medical facility to another especially during referrals. The EHR improve on the patient safety as they offer improved access to the patient’s data anytime and anywhere as long access is granted (</a:t>
            </a:r>
            <a:r>
              <a:rPr lang="en-US" dirty="0" err="1" smtClean="0"/>
              <a:t>Boonstra</a:t>
            </a:r>
            <a:r>
              <a:rPr lang="en-US" dirty="0" smtClean="0"/>
              <a:t>, et al., 2014).</a:t>
            </a:r>
            <a:endParaRPr lang="en-US" dirty="0"/>
          </a:p>
        </p:txBody>
      </p:sp>
      <p:sp>
        <p:nvSpPr>
          <p:cNvPr id="4" name="Slide Number Placeholder 3"/>
          <p:cNvSpPr>
            <a:spLocks noGrp="1"/>
          </p:cNvSpPr>
          <p:nvPr>
            <p:ph type="sldNum" sz="quarter" idx="12"/>
          </p:nvPr>
        </p:nvSpPr>
        <p:spPr/>
        <p:txBody>
          <a:bodyPr/>
          <a:lstStyle/>
          <a:p>
            <a:fld id="{A71ABC0E-9A70-4FF4-A225-6187CE300FD1}" type="slidenum">
              <a:rPr lang="en-US" smtClean="0"/>
              <a:t>10</a:t>
            </a:fld>
            <a:endParaRPr lang="en-US"/>
          </a:p>
        </p:txBody>
      </p:sp>
    </p:spTree>
    <p:extLst>
      <p:ext uri="{BB962C8B-B14F-4D97-AF65-F5344CB8AC3E}">
        <p14:creationId xmlns:p14="http://schemas.microsoft.com/office/powerpoint/2010/main" val="372944510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Explain the Benefits of the Selected Technology that Support Quality Outcomes</a:t>
            </a:r>
            <a:endParaRPr lang="en-US" dirty="0"/>
          </a:p>
        </p:txBody>
      </p:sp>
      <p:sp>
        <p:nvSpPr>
          <p:cNvPr id="3" name="Content Placeholder 2"/>
          <p:cNvSpPr>
            <a:spLocks noGrp="1"/>
          </p:cNvSpPr>
          <p:nvPr>
            <p:ph idx="1"/>
          </p:nvPr>
        </p:nvSpPr>
        <p:spPr/>
        <p:txBody>
          <a:bodyPr>
            <a:normAutofit/>
          </a:bodyPr>
          <a:lstStyle/>
          <a:p>
            <a:r>
              <a:rPr lang="en-US" dirty="0" smtClean="0"/>
              <a:t>Electronic Health records provide a digital version of a patient’s paper chart. They are quite beneficial because they offer real time information as they make the patients records information accessible instantly and only to the authorized users. EHR keep data through electronic means for the long duration of time where medical practitioners can retrieve the patient’s records instantly. EHR automate as well as streamline the healthcare workflow. Such eliminates time wastage in directing patients the areas they should visit. </a:t>
            </a:r>
          </a:p>
          <a:p>
            <a:r>
              <a:rPr lang="en-US" dirty="0" smtClean="0"/>
              <a:t>The EHR are modified to allow access to evidence based tools in which the providers can utilize to craft decisions in regard to the patients’ health (</a:t>
            </a:r>
            <a:r>
              <a:rPr lang="en-US" dirty="0" err="1" smtClean="0"/>
              <a:t>Babbott</a:t>
            </a:r>
            <a:r>
              <a:rPr lang="en-US" dirty="0" smtClean="0"/>
              <a:t>, et al., 2013).</a:t>
            </a:r>
          </a:p>
          <a:p>
            <a:endParaRPr lang="en-US" dirty="0"/>
          </a:p>
        </p:txBody>
      </p:sp>
      <p:sp>
        <p:nvSpPr>
          <p:cNvPr id="4" name="Slide Number Placeholder 3"/>
          <p:cNvSpPr>
            <a:spLocks noGrp="1"/>
          </p:cNvSpPr>
          <p:nvPr>
            <p:ph type="sldNum" sz="quarter" idx="12"/>
          </p:nvPr>
        </p:nvSpPr>
        <p:spPr/>
        <p:txBody>
          <a:bodyPr/>
          <a:lstStyle/>
          <a:p>
            <a:fld id="{A71ABC0E-9A70-4FF4-A225-6187CE300FD1}" type="slidenum">
              <a:rPr lang="en-US" smtClean="0"/>
              <a:t>11</a:t>
            </a:fld>
            <a:endParaRPr lang="en-US"/>
          </a:p>
        </p:txBody>
      </p:sp>
    </p:spTree>
    <p:extLst>
      <p:ext uri="{BB962C8B-B14F-4D97-AF65-F5344CB8AC3E}">
        <p14:creationId xmlns:p14="http://schemas.microsoft.com/office/powerpoint/2010/main" val="76834381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a:t>
            </a:r>
            <a:endParaRPr lang="en-US" dirty="0"/>
          </a:p>
        </p:txBody>
      </p:sp>
      <p:sp>
        <p:nvSpPr>
          <p:cNvPr id="3" name="Content Placeholder 2"/>
          <p:cNvSpPr>
            <a:spLocks noGrp="1"/>
          </p:cNvSpPr>
          <p:nvPr>
            <p:ph idx="1"/>
          </p:nvPr>
        </p:nvSpPr>
        <p:spPr>
          <a:xfrm>
            <a:off x="1154954" y="2163651"/>
            <a:ext cx="8825659" cy="3856150"/>
          </a:xfrm>
        </p:spPr>
        <p:txBody>
          <a:bodyPr>
            <a:normAutofit fontScale="55000" lnSpcReduction="20000"/>
          </a:bodyPr>
          <a:lstStyle/>
          <a:p>
            <a:r>
              <a:rPr lang="en-US" dirty="0" smtClean="0"/>
              <a:t>Angst, C. M., &amp; Agarwal, R. (2009). Adoption of electronic health records in the presence of privacy concerns: The elaboration likelihood model and individual persuasion. MIS quarterly, 33(2), 339-370.</a:t>
            </a:r>
          </a:p>
          <a:p>
            <a:r>
              <a:rPr lang="en-US" dirty="0" smtClean="0"/>
              <a:t>Choi, Y. B., Capitan, K. E., Krause, J. S., &amp; </a:t>
            </a:r>
            <a:r>
              <a:rPr lang="en-US" dirty="0" err="1" smtClean="0"/>
              <a:t>Streeper</a:t>
            </a:r>
            <a:r>
              <a:rPr lang="en-US" dirty="0" smtClean="0"/>
              <a:t>, M. M. (2006). Challenges associated with privacy in health care industry: implementation of HIPAA and the security rules. Journal of Medical Systems, 30(1), 57-64.</a:t>
            </a:r>
          </a:p>
          <a:p>
            <a:r>
              <a:rPr lang="en-US" dirty="0" err="1" smtClean="0"/>
              <a:t>Jha</a:t>
            </a:r>
            <a:r>
              <a:rPr lang="en-US" dirty="0" smtClean="0"/>
              <a:t>, A. K., </a:t>
            </a:r>
            <a:r>
              <a:rPr lang="en-US" dirty="0" err="1" smtClean="0"/>
              <a:t>DesRoches</a:t>
            </a:r>
            <a:r>
              <a:rPr lang="en-US" dirty="0" smtClean="0"/>
              <a:t>, C. M., Campbell, E. G., </a:t>
            </a:r>
            <a:r>
              <a:rPr lang="en-US" dirty="0" err="1" smtClean="0"/>
              <a:t>Donelan</a:t>
            </a:r>
            <a:r>
              <a:rPr lang="en-US" dirty="0" smtClean="0"/>
              <a:t>, K., Rao, S. R., Ferris, T. G., ... &amp; Blumenthal, D. (2009). Use of electronic health records in US hospitals. New England Journal of Medicine, 360(16), 1628-1638.</a:t>
            </a:r>
          </a:p>
          <a:p>
            <a:r>
              <a:rPr lang="en-US" dirty="0" smtClean="0"/>
              <a:t>Kay, R. H. (2006). Evaluating strategies used to incorporate technology into preservice education: A review of the literature. Journal of research on technology in education, 38(4), 383-408. </a:t>
            </a:r>
            <a:r>
              <a:rPr lang="en-US" dirty="0" err="1" smtClean="0"/>
              <a:t>Babbott</a:t>
            </a:r>
            <a:r>
              <a:rPr lang="en-US" dirty="0" smtClean="0"/>
              <a:t>, S., </a:t>
            </a:r>
            <a:r>
              <a:rPr lang="en-US" dirty="0" err="1" smtClean="0"/>
              <a:t>Manwell</a:t>
            </a:r>
            <a:r>
              <a:rPr lang="en-US" dirty="0" smtClean="0"/>
              <a:t>, L. B., Brown, R., Montague, E., Williams, E., Schwartz, M., ... &amp; Linzer, M. (2013). Electronic medical records and physician stress in primary care: results from the MEMO Study. Journal of the American Medical Informatics Association, 21(e1), e100-e106.</a:t>
            </a:r>
          </a:p>
          <a:p>
            <a:r>
              <a:rPr lang="en-US" dirty="0" err="1" smtClean="0"/>
              <a:t>Boonstra</a:t>
            </a:r>
            <a:r>
              <a:rPr lang="en-US" dirty="0" smtClean="0"/>
              <a:t>, A., </a:t>
            </a:r>
            <a:r>
              <a:rPr lang="en-US" dirty="0" err="1" smtClean="0"/>
              <a:t>Versluis</a:t>
            </a:r>
            <a:r>
              <a:rPr lang="en-US" dirty="0" smtClean="0"/>
              <a:t>, A., &amp; </a:t>
            </a:r>
            <a:r>
              <a:rPr lang="en-US" dirty="0" err="1" smtClean="0"/>
              <a:t>Vos</a:t>
            </a:r>
            <a:r>
              <a:rPr lang="en-US" dirty="0" smtClean="0"/>
              <a:t>, J. F. (2014). Implementing electronic health records in hospitals: a systematic literature review. BMC health services research, 14(1), 370.</a:t>
            </a:r>
          </a:p>
          <a:p>
            <a:r>
              <a:rPr lang="en-US" dirty="0" smtClean="0"/>
              <a:t>Gottesman, O., </a:t>
            </a:r>
            <a:r>
              <a:rPr lang="en-US" dirty="0" err="1" smtClean="0"/>
              <a:t>Kuivaniemi</a:t>
            </a:r>
            <a:r>
              <a:rPr lang="en-US" dirty="0" smtClean="0"/>
              <a:t>, H., Tromp, G., </a:t>
            </a:r>
            <a:r>
              <a:rPr lang="en-US" dirty="0" err="1" smtClean="0"/>
              <a:t>Faucett</a:t>
            </a:r>
            <a:r>
              <a:rPr lang="en-US" dirty="0" smtClean="0"/>
              <a:t>, W. A., Li, R., </a:t>
            </a:r>
            <a:r>
              <a:rPr lang="en-US" dirty="0" err="1" smtClean="0"/>
              <a:t>Manolio</a:t>
            </a:r>
            <a:r>
              <a:rPr lang="en-US" dirty="0" smtClean="0"/>
              <a:t>, T. A., ... &amp; Brilliant, M. (2013). The electronic medical records and genomics (</a:t>
            </a:r>
            <a:r>
              <a:rPr lang="en-US" dirty="0" err="1" smtClean="0"/>
              <a:t>eMERGE</a:t>
            </a:r>
            <a:r>
              <a:rPr lang="en-US" dirty="0" smtClean="0"/>
              <a:t>) network: past, present, and future. Genetics in Medicine, 15(10), 761.</a:t>
            </a:r>
          </a:p>
          <a:p>
            <a:r>
              <a:rPr lang="en-US" dirty="0" smtClean="0"/>
              <a:t>Middleton, B., </a:t>
            </a:r>
            <a:r>
              <a:rPr lang="en-US" dirty="0" err="1" smtClean="0"/>
              <a:t>Bloomrosen</a:t>
            </a:r>
            <a:r>
              <a:rPr lang="en-US" dirty="0" smtClean="0"/>
              <a:t>, M., Dente, M. A., </a:t>
            </a:r>
            <a:r>
              <a:rPr lang="en-US" dirty="0" err="1" smtClean="0"/>
              <a:t>Hashmat</a:t>
            </a:r>
            <a:r>
              <a:rPr lang="en-US" dirty="0" smtClean="0"/>
              <a:t>, B., Koppel, R., </a:t>
            </a:r>
            <a:r>
              <a:rPr lang="en-US" dirty="0" err="1" smtClean="0"/>
              <a:t>Overhage</a:t>
            </a:r>
            <a:r>
              <a:rPr lang="en-US" dirty="0" smtClean="0"/>
              <a:t>, J. M., ... &amp; Zhang, J. (2013). Enhancing patient safety and quality of care by improving the usability of electronic health record systems: recommendations from AMIA. Journal of the American Medical Informatics Association, 20(e1), e2-e8.</a:t>
            </a:r>
          </a:p>
          <a:p>
            <a:r>
              <a:rPr lang="en-US" dirty="0"/>
              <a:t>Blumenthal, D., &amp; </a:t>
            </a:r>
            <a:r>
              <a:rPr lang="en-US" dirty="0" err="1"/>
              <a:t>Tavenner</a:t>
            </a:r>
            <a:r>
              <a:rPr lang="en-US" dirty="0"/>
              <a:t>, M. (2010). The “meaningful use” regulation for electronic health records. </a:t>
            </a:r>
            <a:r>
              <a:rPr lang="en-US" i="1" dirty="0"/>
              <a:t>New England Journal of Medicine</a:t>
            </a:r>
            <a:r>
              <a:rPr lang="en-US" dirty="0"/>
              <a:t>, </a:t>
            </a:r>
            <a:r>
              <a:rPr lang="en-US" i="1" dirty="0"/>
              <a:t>363</a:t>
            </a:r>
            <a:r>
              <a:rPr lang="en-US" dirty="0"/>
              <a:t>(6), </a:t>
            </a:r>
            <a:r>
              <a:rPr lang="en-US" dirty="0" smtClean="0"/>
              <a:t>501-504.</a:t>
            </a:r>
          </a:p>
          <a:p>
            <a:r>
              <a:rPr lang="en-US" dirty="0" err="1" smtClean="0"/>
              <a:t>Jha</a:t>
            </a:r>
            <a:r>
              <a:rPr lang="en-US" dirty="0"/>
              <a:t>, A. K., </a:t>
            </a:r>
            <a:r>
              <a:rPr lang="en-US" dirty="0" err="1"/>
              <a:t>DesRoches</a:t>
            </a:r>
            <a:r>
              <a:rPr lang="en-US" dirty="0"/>
              <a:t>, C. M., Campbell, E. G., </a:t>
            </a:r>
            <a:r>
              <a:rPr lang="en-US" dirty="0" err="1"/>
              <a:t>Donelan</a:t>
            </a:r>
            <a:r>
              <a:rPr lang="en-US" dirty="0"/>
              <a:t>, K., Rao, S. R., Ferris, T. G., ... &amp; Blumenthal, D. (2009). Use of electronic health records in US hospitals. </a:t>
            </a:r>
            <a:r>
              <a:rPr lang="en-US" i="1" dirty="0"/>
              <a:t>New England Journal of Medicine</a:t>
            </a:r>
            <a:r>
              <a:rPr lang="en-US" dirty="0"/>
              <a:t>, </a:t>
            </a:r>
            <a:r>
              <a:rPr lang="en-US" i="1" dirty="0"/>
              <a:t>360</a:t>
            </a:r>
            <a:r>
              <a:rPr lang="en-US" dirty="0"/>
              <a:t>(16), 1628-1638.</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A71ABC0E-9A70-4FF4-A225-6187CE300FD1}" type="slidenum">
              <a:rPr lang="en-US" smtClean="0"/>
              <a:t>12</a:t>
            </a:fld>
            <a:endParaRPr lang="en-US"/>
          </a:p>
        </p:txBody>
      </p:sp>
    </p:spTree>
    <p:extLst>
      <p:ext uri="{BB962C8B-B14F-4D97-AF65-F5344CB8AC3E}">
        <p14:creationId xmlns:p14="http://schemas.microsoft.com/office/powerpoint/2010/main" val="2134379846"/>
      </p:ext>
    </p:extLst>
  </p:cSld>
  <p:clrMapOvr>
    <a:masterClrMapping/>
  </p:clrMapOvr>
  <p:timing>
    <p:tnLst>
      <p:par>
        <p:cTn id="1" dur="indefinite" restart="never" nodeType="tmRoot"/>
      </p:par>
    </p:tnLst>
  </p:timing>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25</TotalTime>
  <Words>1603</Words>
  <Application>Microsoft Office PowerPoint</Application>
  <PresentationFormat>Widescreen</PresentationFormat>
  <Paragraphs>66</Paragraphs>
  <Slides>12</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Calibri</vt:lpstr>
      <vt:lpstr>Century Gothic</vt:lpstr>
      <vt:lpstr>Wingdings</vt:lpstr>
      <vt:lpstr>Wingdings 3</vt:lpstr>
      <vt:lpstr>Wisp</vt:lpstr>
      <vt:lpstr>Proposal to adopt the Electronic Health Records</vt:lpstr>
      <vt:lpstr>Types of technology researched</vt:lpstr>
      <vt:lpstr>Electronic Health Records</vt:lpstr>
      <vt:lpstr>Effect of adoption of EHRs on the Health Care Industry </vt:lpstr>
      <vt:lpstr>Benefits of adopting Electronic Health records</vt:lpstr>
      <vt:lpstr>Privacy Risks Involved</vt:lpstr>
      <vt:lpstr>Security Safeguards on security risks</vt:lpstr>
      <vt:lpstr>Strategies for Evaluating the Effectiveness of the safeguards</vt:lpstr>
      <vt:lpstr>Management Responsibility</vt:lpstr>
      <vt:lpstr>Explain What Impact the Technology Trend has on Other Users </vt:lpstr>
      <vt:lpstr>Explain the Benefits of the Selected Technology that Support Quality Outcomes</vt:lpstr>
      <vt:lpstr>References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Proposal to adopt the Electronic Health Records</dc:title>
  <dc:creator>Michael W. Mutinda</dc:creator>
  <cp:lastModifiedBy>Michael W. Mutinda</cp:lastModifiedBy>
  <cp:revision>5</cp:revision>
  <dcterms:created xsi:type="dcterms:W3CDTF">2019-01-15T03:57:10Z</dcterms:created>
  <dcterms:modified xsi:type="dcterms:W3CDTF">2019-01-15T04:22:39Z</dcterms:modified>
</cp:coreProperties>
</file>